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9" r:id="rId1"/>
  </p:sldMasterIdLst>
  <p:notesMasterIdLst>
    <p:notesMasterId r:id="rId13"/>
  </p:notesMasterIdLst>
  <p:sldIdLst>
    <p:sldId id="1178" r:id="rId2"/>
    <p:sldId id="1531" r:id="rId3"/>
    <p:sldId id="1532" r:id="rId4"/>
    <p:sldId id="1536" r:id="rId5"/>
    <p:sldId id="1537" r:id="rId6"/>
    <p:sldId id="1538" r:id="rId7"/>
    <p:sldId id="1539" r:id="rId8"/>
    <p:sldId id="1540" r:id="rId9"/>
    <p:sldId id="1533" r:id="rId10"/>
    <p:sldId id="1542" r:id="rId11"/>
    <p:sldId id="1398" r:id="rId12"/>
  </p:sldIdLst>
  <p:sldSz cx="9144000" cy="5143500" type="screen16x9"/>
  <p:notesSz cx="6797675" cy="99282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 Tav" initials="CT" lastIdx="1" clrIdx="0">
    <p:extLst>
      <p:ext uri="{19B8F6BF-5375-455C-9EA6-DF929625EA0E}">
        <p15:presenceInfo xmlns:p15="http://schemas.microsoft.com/office/powerpoint/2012/main" userId="S::chtav1@ulaval.ca::268f96fa-74d2-4e03-9ac9-bd48f12c42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A51F"/>
    <a:srgbClr val="4A6EA3"/>
    <a:srgbClr val="20BF54"/>
    <a:srgbClr val="EA7A5D"/>
    <a:srgbClr val="F3B940"/>
    <a:srgbClr val="3B5BA5"/>
    <a:srgbClr val="E97A5D"/>
    <a:srgbClr val="FFB029"/>
    <a:srgbClr val="3FA743"/>
    <a:srgbClr val="256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0A7CAA-CCBA-4C50-B6CB-4335B7FA286B}">
  <a:tblStyle styleId="{8E0A7CAA-CCBA-4C50-B6CB-4335B7FA286B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Style à thème 2 - Accentuation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Style à thème 2 - Accentuation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yle léger 1 - Accentuatio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yle léger 1 - Accentuation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Style léger 2 - Accentuation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Style foncé 2 - Accentuation 1/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03" autoAdjust="0"/>
    <p:restoredTop sz="90439" autoAdjust="0"/>
  </p:normalViewPr>
  <p:slideViewPr>
    <p:cSldViewPr>
      <p:cViewPr varScale="1">
        <p:scale>
          <a:sx n="162" d="100"/>
          <a:sy n="162" d="100"/>
        </p:scale>
        <p:origin x="696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 varScale="1"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9768" y="4715907"/>
            <a:ext cx="5438139" cy="4467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857028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fr-CA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3831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8BB00-BEAF-4076-6480-F0DD08DAD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1D6862FD-AC1E-29BB-50AE-F7A9E0D84F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29FF6B2-5BCF-2B78-DE9B-CCFAE589AE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314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C52A0-9875-A5EB-66ED-18B1190B6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62C34020-92C8-8113-EEC0-8A840078DF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FA62E45-72B0-67F5-3CCF-617563EB0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30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7BAE7-79E2-673E-F8BF-405F03BDE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944AD741-8356-7A77-3CC4-1596C2F86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DCB2985-9B3A-C4E5-087A-06B457263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1678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FB086-C3CE-DA8D-7AAE-0D89074D2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9C23F87A-F688-3CE2-22B9-2AD93774A8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8299DB7-E7D4-A197-5674-584B8CC24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736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2737-27F3-CF6C-DB49-1D64CBD31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F020330E-440F-1567-FE69-DAF08D15F4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CDAA136-3500-5D5D-20BF-558718766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7867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149B0-CD95-E7A3-C8AF-E15B2DE20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CF3F94F3-485E-553E-754F-65A1120EE4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FA7E1E1-58E4-E2CB-21CC-1CA45CB8A4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4122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2BEB0-2097-0B47-146B-FB62626F7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C3005630-8691-3EA7-3A5F-F75D0B305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EDCF40B-310F-D6BC-1E68-024E4F4BE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613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59068-400E-23B9-9FB8-737A2B7C0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B603C5B-D1A6-0401-D3C1-1BCA79E291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E50401D-40DF-C690-6792-2AB044D14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0333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3B3C3-9F94-545A-8D91-0E2A4A991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1008E7F5-E81D-1896-3AB2-D6D683EA27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11D7E1-47AD-9FBF-2B2D-28035CC37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4062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957B2-7D79-41A1-81C4-07C485EBE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E595B7F5-496D-94E0-E123-F549F7886D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862695-DB69-BFDD-7EC6-45873A639F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739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294667">
              <a:alpha val="64314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 userDrawn="1"/>
        </p:nvSpPr>
        <p:spPr>
          <a:xfrm flipH="1">
            <a:off x="0" y="3867894"/>
            <a:ext cx="9144000" cy="1275606"/>
          </a:xfrm>
          <a:prstGeom prst="parallelogram">
            <a:avLst>
              <a:gd name="adj" fmla="val 0"/>
            </a:avLst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475656" y="2427734"/>
            <a:ext cx="7833308" cy="45719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1779662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5200" baseline="0"/>
            </a:lvl1pPr>
            <a:lvl2pPr lvl="1">
              <a:spcBef>
                <a:spcPts val="0"/>
              </a:spcBef>
              <a:buSzPct val="100000"/>
              <a:defRPr sz="5200"/>
            </a:lvl2pPr>
            <a:lvl3pPr lvl="2">
              <a:spcBef>
                <a:spcPts val="0"/>
              </a:spcBef>
              <a:buSzPct val="100000"/>
              <a:defRPr sz="5200"/>
            </a:lvl3pPr>
            <a:lvl4pPr lvl="3">
              <a:spcBef>
                <a:spcPts val="0"/>
              </a:spcBef>
              <a:buSzPct val="100000"/>
              <a:defRPr sz="5200"/>
            </a:lvl4pPr>
            <a:lvl5pPr lvl="4">
              <a:spcBef>
                <a:spcPts val="0"/>
              </a:spcBef>
              <a:buSzPct val="100000"/>
              <a:defRPr sz="5200"/>
            </a:lvl5pPr>
            <a:lvl6pPr lvl="5">
              <a:spcBef>
                <a:spcPts val="0"/>
              </a:spcBef>
              <a:buSzPct val="100000"/>
              <a:defRPr sz="5200"/>
            </a:lvl6pPr>
            <a:lvl7pPr lvl="6">
              <a:spcBef>
                <a:spcPts val="0"/>
              </a:spcBef>
              <a:buSzPct val="100000"/>
              <a:defRPr sz="5200"/>
            </a:lvl7pPr>
            <a:lvl8pPr lvl="7">
              <a:spcBef>
                <a:spcPts val="0"/>
              </a:spcBef>
              <a:buSzPct val="100000"/>
              <a:defRPr sz="5200"/>
            </a:lvl8pPr>
            <a:lvl9pPr lvl="8">
              <a:spcBef>
                <a:spcPts val="0"/>
              </a:spcBef>
              <a:buSzPct val="100000"/>
              <a:defRPr sz="5200"/>
            </a:lvl9pPr>
          </a:lstStyle>
          <a:p>
            <a:endParaRPr dirty="0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10" name="Shape 36"/>
          <p:cNvSpPr/>
          <p:nvPr userDrawn="1"/>
        </p:nvSpPr>
        <p:spPr>
          <a:xfrm flipH="1">
            <a:off x="-396552" y="4925850"/>
            <a:ext cx="9756626" cy="217650"/>
          </a:xfrm>
          <a:prstGeom prst="parallelogram">
            <a:avLst>
              <a:gd name="adj" fmla="val 51542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 flipH="1">
            <a:off x="-903537" y="-20538"/>
            <a:ext cx="1759200" cy="752077"/>
          </a:xfrm>
          <a:prstGeom prst="parallelogram">
            <a:avLst>
              <a:gd name="adj" fmla="val 51542"/>
            </a:avLst>
          </a:prstGeom>
          <a:solidFill>
            <a:srgbClr val="2946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53200" y="-20539"/>
            <a:ext cx="518400" cy="752077"/>
          </a:xfrm>
          <a:prstGeom prst="parallelogram">
            <a:avLst>
              <a:gd name="adj" fmla="val 75009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7452320" y="4886780"/>
            <a:ext cx="1278614" cy="306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Calibri" panose="020F0502020204030204"/>
              </a:rPr>
              <a:t>Christophe </a:t>
            </a:r>
            <a:r>
              <a:rPr lang="fr-FR" b="1" dirty="0" err="1">
                <a:latin typeface="Calibri" panose="020F0502020204030204"/>
              </a:rPr>
              <a:t>Tav</a:t>
            </a:r>
            <a:endParaRPr lang="fr-FR" b="1" dirty="0">
              <a:latin typeface="Calibri" panose="020F0502020204030204"/>
            </a:endParaRP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2599265" y="4890754"/>
            <a:ext cx="1999524" cy="306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Calibri" panose="020F0502020204030204"/>
              </a:rPr>
              <a:t>Rapid </a:t>
            </a:r>
            <a:r>
              <a:rPr lang="fr-FR" b="1" dirty="0" err="1">
                <a:latin typeface="Calibri" panose="020F0502020204030204"/>
              </a:rPr>
              <a:t>fire</a:t>
            </a:r>
            <a:r>
              <a:rPr lang="fr-FR" b="1" dirty="0">
                <a:latin typeface="Calibri" panose="020F0502020204030204"/>
              </a:rPr>
              <a:t> </a:t>
            </a:r>
            <a:r>
              <a:rPr lang="fr-FR" b="1" dirty="0" err="1">
                <a:latin typeface="Calibri" panose="020F0502020204030204"/>
              </a:rPr>
              <a:t>talks</a:t>
            </a:r>
            <a:endParaRPr lang="fr-FR" b="1" dirty="0">
              <a:latin typeface="Calibri" panose="020F0502020204030204"/>
            </a:endParaRPr>
          </a:p>
        </p:txBody>
      </p:sp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0" y="-20476"/>
            <a:ext cx="594900" cy="73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4" name="Date Placeholder 3"/>
          <p:cNvSpPr txBox="1">
            <a:spLocks/>
          </p:cNvSpPr>
          <p:nvPr userDrawn="1"/>
        </p:nvSpPr>
        <p:spPr>
          <a:xfrm>
            <a:off x="1258026" y="4857288"/>
            <a:ext cx="1238253" cy="335632"/>
          </a:xfrm>
          <a:prstGeom prst="rect">
            <a:avLst/>
          </a:prstGeom>
        </p:spPr>
        <p:txBody>
          <a:bodyPr anchor="ctr"/>
          <a:lstStyle>
            <a:defPPr>
              <a:defRPr lang="fr-FR"/>
            </a:defPPr>
            <a:lvl1pPr marL="0" algn="ctr" defTabSz="914400" rtl="0" eaLnBrk="1" latinLnBrk="0" hangingPunct="1">
              <a:lnSpc>
                <a:spcPct val="1500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err="1">
                <a:solidFill>
                  <a:prstClr val="white"/>
                </a:solidFill>
                <a:latin typeface="Calibri" panose="020F0502020204030204"/>
              </a:rPr>
              <a:t>October</a:t>
            </a:r>
            <a:r>
              <a:rPr lang="fr-FR" b="1" dirty="0">
                <a:solidFill>
                  <a:prstClr val="white"/>
                </a:solidFill>
                <a:latin typeface="Calibri" panose="020F0502020204030204"/>
              </a:rPr>
              <a:t> 1</a:t>
            </a:r>
            <a:r>
              <a:rPr lang="fr-FR" b="1" baseline="30000" dirty="0">
                <a:solidFill>
                  <a:prstClr val="white"/>
                </a:solidFill>
                <a:latin typeface="Calibri" panose="020F0502020204030204"/>
              </a:rPr>
              <a:t>tt</a:t>
            </a:r>
            <a:r>
              <a:rPr lang="fr-FR" b="1" dirty="0">
                <a:solidFill>
                  <a:prstClr val="white"/>
                </a:solidFill>
                <a:latin typeface="Calibri" panose="020F0502020204030204"/>
              </a:rPr>
              <a:t>, 2018 </a:t>
            </a:r>
          </a:p>
        </p:txBody>
      </p:sp>
    </p:spTree>
    <p:extLst>
      <p:ext uri="{BB962C8B-B14F-4D97-AF65-F5344CB8AC3E}">
        <p14:creationId xmlns:p14="http://schemas.microsoft.com/office/powerpoint/2010/main" val="4023975262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20538"/>
            <a:ext cx="1759200" cy="752077"/>
          </a:xfrm>
          <a:prstGeom prst="parallelogram">
            <a:avLst>
              <a:gd name="adj" fmla="val 51542"/>
            </a:avLst>
          </a:prstGeom>
          <a:solidFill>
            <a:srgbClr val="2946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53200" y="-20539"/>
            <a:ext cx="518400" cy="752077"/>
          </a:xfrm>
          <a:prstGeom prst="parallelogram">
            <a:avLst>
              <a:gd name="adj" fmla="val 75009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0" y="-20476"/>
            <a:ext cx="594900" cy="73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9436629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8686800" y="4803998"/>
            <a:ext cx="457200" cy="31316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6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67240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800"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0" name="Shape 37">
            <a:extLst>
              <a:ext uri="{FF2B5EF4-FFF2-40B4-BE49-F238E27FC236}">
                <a16:creationId xmlns:a16="http://schemas.microsoft.com/office/drawing/2014/main" id="{AA2F9D67-C019-2548-9891-CA161B3A26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9552" y="-16174"/>
            <a:ext cx="7159565" cy="74771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1147812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90">
            <a:extLst>
              <a:ext uri="{FF2B5EF4-FFF2-40B4-BE49-F238E27FC236}">
                <a16:creationId xmlns:a16="http://schemas.microsoft.com/office/drawing/2014/main" id="{E4C06312-502C-3E4A-B326-706837FF7FF0}"/>
              </a:ext>
            </a:extLst>
          </p:cNvPr>
          <p:cNvSpPr/>
          <p:nvPr userDrawn="1"/>
        </p:nvSpPr>
        <p:spPr>
          <a:xfrm>
            <a:off x="-36512" y="-20538"/>
            <a:ext cx="3257550" cy="5256584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6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67240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800"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9" name="Shape 39">
            <a:extLst>
              <a:ext uri="{FF2B5EF4-FFF2-40B4-BE49-F238E27FC236}">
                <a16:creationId xmlns:a16="http://schemas.microsoft.com/office/drawing/2014/main" id="{D1C8969C-0A10-C14B-9AD2-8EA07EA5025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803998"/>
            <a:ext cx="457200" cy="31316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0" name="Shape 37">
            <a:extLst>
              <a:ext uri="{FF2B5EF4-FFF2-40B4-BE49-F238E27FC236}">
                <a16:creationId xmlns:a16="http://schemas.microsoft.com/office/drawing/2014/main" id="{01AF1168-4E9E-7845-B9E8-7274D2D2F1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9552" y="-16174"/>
            <a:ext cx="7159565" cy="74771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8851796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8794694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8700"/>
              </a:buClr>
              <a:buSzPct val="100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‹n°›</a:t>
            </a:fld>
            <a:endParaRPr lang="en"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3" r:id="rId2"/>
    <p:sldLayoutId id="2147483665" r:id="rId3"/>
    <p:sldLayoutId id="2147483660" r:id="rId4"/>
    <p:sldLayoutId id="2147483666" r:id="rId5"/>
    <p:sldLayoutId id="2147483664" r:id="rId6"/>
  </p:sldLayoutIdLst>
  <p:transition spd="slow">
    <p:push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www.remix3d.com/details/ce56cd3cfb6246d887492d0aea7b7b7a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ncbi.nlm.nih.gov/geo/query/acc.cgi?acc=GSE111879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5656" y="411510"/>
            <a:ext cx="4680520" cy="1753481"/>
          </a:xfrm>
          <a:ln>
            <a:solidFill>
              <a:srgbClr val="26394E"/>
            </a:solidFill>
          </a:ln>
        </p:spPr>
        <p:txBody>
          <a:bodyPr/>
          <a:lstStyle/>
          <a:p>
            <a:pPr algn="r"/>
            <a: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  <a:t>ZNF768</a:t>
            </a:r>
            <a:b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</a:br>
            <a:r>
              <a:rPr lang="en-CA" sz="4400" dirty="0" err="1">
                <a:solidFill>
                  <a:schemeClr val="bg1"/>
                </a:solidFill>
                <a:latin typeface="Dosis" panose="02010503020202060003" pitchFamily="2" charset="77"/>
              </a:rPr>
              <a:t>ChIP</a:t>
            </a:r>
            <a: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  <a:t>-seq analysis</a:t>
            </a:r>
            <a:endParaRPr lang="en-CA" sz="4800" dirty="0">
              <a:solidFill>
                <a:schemeClr val="bg1"/>
              </a:solidFill>
              <a:latin typeface="Dosis" panose="02010503020202060003" pitchFamily="2" charset="77"/>
            </a:endParaRPr>
          </a:p>
        </p:txBody>
      </p:sp>
      <p:sp>
        <p:nvSpPr>
          <p:cNvPr id="22" name="Sous-titre 2"/>
          <p:cNvSpPr txBox="1">
            <a:spLocks/>
          </p:cNvSpPr>
          <p:nvPr/>
        </p:nvSpPr>
        <p:spPr>
          <a:xfrm>
            <a:off x="5580112" y="2643758"/>
            <a:ext cx="3320802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3494BA"/>
              </a:buClr>
            </a:pPr>
            <a:r>
              <a:rPr lang="fr-FR" sz="1400" b="1" dirty="0">
                <a:solidFill>
                  <a:srgbClr val="FFC000"/>
                </a:solidFill>
                <a:latin typeface="Calibri Light" panose="020F0302020204030204"/>
              </a:rPr>
              <a:t>UPDATE</a:t>
            </a:r>
          </a:p>
          <a:p>
            <a:pPr algn="r">
              <a:buClr>
                <a:srgbClr val="3494BA"/>
              </a:buClr>
            </a:pPr>
            <a:r>
              <a:rPr lang="fr-FR" sz="1100" b="1" dirty="0">
                <a:solidFill>
                  <a:schemeClr val="bg1"/>
                </a:solidFill>
                <a:latin typeface="Calibri Light" panose="020F0302020204030204"/>
              </a:rPr>
              <a:t>FEBRUARY 27th</a:t>
            </a:r>
            <a:r>
              <a:rPr kumimoji="0" lang="fr-FR" sz="1100" b="1" i="0" u="none" strike="noStrike" kern="1200" cap="all" spc="200" normalizeH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</a:rPr>
              <a:t>, 2025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èle 3D 6" descr="DNA">
                <a:extLst>
                  <a:ext uri="{FF2B5EF4-FFF2-40B4-BE49-F238E27FC236}">
                    <a16:creationId xmlns:a16="http://schemas.microsoft.com/office/drawing/2014/main" id="{11E90E84-82FB-AB47-9C1E-C0B1BDE21DD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028890" y="411509"/>
              <a:ext cx="783470" cy="175348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83470" cy="1753482"/>
                    </a:xfrm>
                    <a:prstGeom prst="rect">
                      <a:avLst/>
                    </a:prstGeom>
                  </am3d:spPr>
                  <am3d:camera>
                    <am3d:pos x="0" y="0" z="527789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1324" d="1000000"/>
                    <am3d:preTrans dx="-3800949" dy="-1132557" dz="-2010308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989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èle 3D 6" descr="DNA">
                <a:extLst>
                  <a:ext uri="{FF2B5EF4-FFF2-40B4-BE49-F238E27FC236}">
                    <a16:creationId xmlns:a16="http://schemas.microsoft.com/office/drawing/2014/main" id="{11E90E84-82FB-AB47-9C1E-C0B1BDE21D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28890" y="411509"/>
                <a:ext cx="783470" cy="1753482"/>
              </a:xfrm>
              <a:prstGeom prst="rect">
                <a:avLst/>
              </a:prstGeom>
            </p:spPr>
          </p:pic>
        </mc:Fallback>
      </mc:AlternateContent>
      <p:sp>
        <p:nvSpPr>
          <p:cNvPr id="3" name="Sous-titre 2">
            <a:extLst>
              <a:ext uri="{FF2B5EF4-FFF2-40B4-BE49-F238E27FC236}">
                <a16:creationId xmlns:a16="http://schemas.microsoft.com/office/drawing/2014/main" id="{A52B18A8-7845-CAF4-6C79-D19A177AFA58}"/>
              </a:ext>
            </a:extLst>
          </p:cNvPr>
          <p:cNvSpPr txBox="1">
            <a:spLocks/>
          </p:cNvSpPr>
          <p:nvPr/>
        </p:nvSpPr>
        <p:spPr>
          <a:xfrm>
            <a:off x="1403648" y="2643758"/>
            <a:ext cx="4392488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3494BA"/>
              </a:buClr>
            </a:pPr>
            <a:r>
              <a:rPr lang="fr-FR" sz="1800" b="1" dirty="0">
                <a:solidFill>
                  <a:srgbClr val="FFC000"/>
                </a:solidFill>
                <a:latin typeface="Calibri Light" panose="020F0302020204030204"/>
              </a:rPr>
              <a:t>Christophe TAV</a:t>
            </a:r>
          </a:p>
          <a:p>
            <a:pPr>
              <a:buClr>
                <a:srgbClr val="3494BA"/>
              </a:buClr>
            </a:pPr>
            <a:r>
              <a:rPr lang="fr-FR" sz="1200" b="1" dirty="0">
                <a:solidFill>
                  <a:schemeClr val="bg1"/>
                </a:solidFill>
                <a:latin typeface="Calibri Light" panose="020F0302020204030204"/>
              </a:rPr>
              <a:t>BILODEAU LAB</a:t>
            </a:r>
          </a:p>
        </p:txBody>
      </p:sp>
    </p:spTree>
    <p:extLst>
      <p:ext uri="{BB962C8B-B14F-4D97-AF65-F5344CB8AC3E}">
        <p14:creationId xmlns:p14="http://schemas.microsoft.com/office/powerpoint/2010/main" val="181654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4CDBE-1B49-B49E-C3F8-70FC0B5F7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0421FA6-1B06-0452-4BE2-2839D1CD68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C01377C-008F-3B78-0E5D-D633586B1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UCSC Tracks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6EEC6D-FFF8-FB78-F9C0-C00D7920E8FA}"/>
              </a:ext>
            </a:extLst>
          </p:cNvPr>
          <p:cNvSpPr txBox="1"/>
          <p:nvPr/>
        </p:nvSpPr>
        <p:spPr>
          <a:xfrm>
            <a:off x="2267744" y="1203598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1800" dirty="0"/>
              <a:t>a </a:t>
            </a:r>
            <a:r>
              <a:rPr lang="fr-CA" sz="1800" dirty="0" err="1"/>
              <a:t>link</a:t>
            </a:r>
            <a:r>
              <a:rPr lang="fr-CA" sz="1800" dirty="0"/>
              <a:t> to UCSC Tracks </a:t>
            </a:r>
            <a:r>
              <a:rPr lang="fr-CA" sz="1800" dirty="0" err="1"/>
              <a:t>will</a:t>
            </a:r>
            <a:r>
              <a:rPr lang="fr-CA" sz="1800" dirty="0"/>
              <a:t> </a:t>
            </a:r>
            <a:r>
              <a:rPr lang="fr-CA" sz="1800" dirty="0" err="1"/>
              <a:t>be</a:t>
            </a:r>
            <a:r>
              <a:rPr lang="fr-CA" sz="1800" dirty="0"/>
              <a:t> </a:t>
            </a:r>
            <a:r>
              <a:rPr lang="fr-CA" sz="1800" dirty="0" err="1"/>
              <a:t>available</a:t>
            </a:r>
            <a:r>
              <a:rPr lang="fr-CA" sz="1800" dirty="0"/>
              <a:t> </a:t>
            </a:r>
            <a:r>
              <a:rPr lang="fr-CA" sz="1800" dirty="0" err="1"/>
              <a:t>soon</a:t>
            </a:r>
            <a:endParaRPr lang="fr-CA" sz="1800" dirty="0"/>
          </a:p>
          <a:p>
            <a:r>
              <a:rPr lang="fr-CA" dirty="0"/>
              <a:t>(once the server </a:t>
            </a:r>
            <a:r>
              <a:rPr lang="fr-CA" dirty="0" err="1"/>
              <a:t>error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resolved</a:t>
            </a:r>
            <a:r>
              <a:rPr lang="fr-CA" dirty="0"/>
              <a:t>)</a:t>
            </a:r>
          </a:p>
        </p:txBody>
      </p:sp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489DBC46-6952-D017-08DA-913D0E926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612380"/>
              </p:ext>
            </p:extLst>
          </p:nvPr>
        </p:nvGraphicFramePr>
        <p:xfrm>
          <a:off x="1907704" y="2264848"/>
          <a:ext cx="2448272" cy="1005840"/>
        </p:xfrm>
        <a:graphic>
          <a:graphicData uri="http://schemas.openxmlformats.org/drawingml/2006/table">
            <a:tbl>
              <a:tblPr firstRow="1" bandRow="1">
                <a:tableStyleId>{8E0A7CAA-CCBA-4C50-B6CB-4335B7FA286B}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2941137363"/>
                    </a:ext>
                  </a:extLst>
                </a:gridCol>
              </a:tblGrid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RAJI_ZNF768_rep1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961478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RAJI_ZNF768_rep2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1433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RAJI_ZNF768_pooled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25490"/>
                  </a:ext>
                </a:extLst>
              </a:tr>
            </a:tbl>
          </a:graphicData>
        </a:graphic>
      </p:graphicFrame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6472549B-70EC-005F-8727-EC62E8C73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238374"/>
              </p:ext>
            </p:extLst>
          </p:nvPr>
        </p:nvGraphicFramePr>
        <p:xfrm>
          <a:off x="4860032" y="2266045"/>
          <a:ext cx="2448272" cy="1005840"/>
        </p:xfrm>
        <a:graphic>
          <a:graphicData uri="http://schemas.openxmlformats.org/drawingml/2006/table">
            <a:tbl>
              <a:tblPr firstRow="1" bandRow="1">
                <a:tableStyleId>{8E0A7CAA-CCBA-4C50-B6CB-4335B7FA286B}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2941137363"/>
                    </a:ext>
                  </a:extLst>
                </a:gridCol>
              </a:tblGrid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U2OS_ZNF768_rep1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961478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U2OS_ZNF768_rep2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1433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U2OS_ZNF768_pooled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2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149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EF3B6A6-BAE5-D11E-0E2F-AD324415F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5DB70F-5D09-66D2-50DC-9C8EF998EE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A6C6FD-A3BA-5346-059F-D95F0F956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413653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DB2C1-ABED-3E1A-1782-C6AC2BE46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42754A-1A87-6AA9-7599-E0DD09D4C4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D3B58CB-CB31-E85A-4CE2-0692A2698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72" y="1059582"/>
            <a:ext cx="6384056" cy="274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1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0987E-ADED-6CD3-C9FF-EFA193682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0A9EADA-B632-1638-B539-BFE4EB0D4F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0472B25-67CA-F43A-EF67-45F976B2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 err="1"/>
              <a:t>Series</a:t>
            </a:r>
            <a:r>
              <a:rPr lang="fr-FR" dirty="0"/>
              <a:t> GSE111879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0CC15DE-2F20-B4C9-5F8F-137F50827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2355726"/>
            <a:ext cx="4281023" cy="14401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E9B0DD3-E1C9-E429-B8B0-FCE9756B0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680" y="1195538"/>
            <a:ext cx="5580620" cy="100811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D8C7846-48C5-566F-5544-42426594BF7C}"/>
              </a:ext>
            </a:extLst>
          </p:cNvPr>
          <p:cNvSpPr txBox="1"/>
          <p:nvPr/>
        </p:nvSpPr>
        <p:spPr>
          <a:xfrm>
            <a:off x="1907704" y="4155926"/>
            <a:ext cx="2375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2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per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cell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line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E0B8146-E67E-EDAD-6EB2-635AC9E077B5}"/>
              </a:ext>
            </a:extLst>
          </p:cNvPr>
          <p:cNvSpPr txBox="1"/>
          <p:nvPr/>
        </p:nvSpPr>
        <p:spPr>
          <a:xfrm>
            <a:off x="3131840" y="2355726"/>
            <a:ext cx="2880320" cy="50405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8C600AD-D513-6440-45FF-464D1618F57A}"/>
              </a:ext>
            </a:extLst>
          </p:cNvPr>
          <p:cNvSpPr txBox="1"/>
          <p:nvPr/>
        </p:nvSpPr>
        <p:spPr>
          <a:xfrm>
            <a:off x="3124556" y="3075806"/>
            <a:ext cx="2880320" cy="50405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5CA09CD-0D7B-FC41-C410-1BB03872D719}"/>
              </a:ext>
            </a:extLst>
          </p:cNvPr>
          <p:cNvSpPr txBox="1"/>
          <p:nvPr/>
        </p:nvSpPr>
        <p:spPr>
          <a:xfrm>
            <a:off x="1817694" y="699542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https://www.ncbi.nlm.nih.gov/geo/query/acc.cgi?acc=GSE111879</a:t>
            </a:r>
            <a:endParaRPr lang="fr-CA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748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A4444-F369-6EE6-3A65-12E25F0CA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458611E-EA94-ADB4-82E9-B663BB4C6C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5D70172-9884-4B44-9328-71294336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 err="1"/>
              <a:t>Raji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0F4DD3C-053D-E120-7E4D-34432D644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510468"/>
            <a:ext cx="3022600" cy="12573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C087EAD-1F89-39F5-9877-6D598751555C}"/>
              </a:ext>
            </a:extLst>
          </p:cNvPr>
          <p:cNvSpPr txBox="1"/>
          <p:nvPr/>
        </p:nvSpPr>
        <p:spPr>
          <a:xfrm>
            <a:off x="4572000" y="3986632"/>
            <a:ext cx="3312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consistency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between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endParaRPr lang="fr-CA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B5C4D6F-8E10-65AF-3F0C-3FCB3A08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667490"/>
            <a:ext cx="3993397" cy="294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9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FEFD0-0A81-A18F-EAE2-33027080F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8E7B55A-7EB4-769D-5C4C-085513E584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2FBC4F7-FAF8-B2DC-7748-EE68F6283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U2OS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2EF5F8B-417A-2AEE-242D-FA188C54066D}"/>
              </a:ext>
            </a:extLst>
          </p:cNvPr>
          <p:cNvSpPr txBox="1"/>
          <p:nvPr/>
        </p:nvSpPr>
        <p:spPr>
          <a:xfrm>
            <a:off x="4572000" y="3986632"/>
            <a:ext cx="3312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consistency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between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endParaRPr lang="fr-CA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201F63E-8C56-CB66-AB5B-72DD2B0DA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936750"/>
            <a:ext cx="3022600" cy="1270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4BF847B-D89E-0289-E453-B7883EEE2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849091"/>
            <a:ext cx="3744416" cy="275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7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06C26-4B51-C8D1-93E1-461908313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6F4012C-3866-ADF8-F326-C64E284D42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92B1B877-CC48-6DB0-14A7-0EB7B57A1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Fig6A: POLR2E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F6104B0-CA55-6576-385F-14C0F374D83B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E5FCA1-6116-A334-E520-C5B2ACFB6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71" y="1275606"/>
            <a:ext cx="2923888" cy="230425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60CA282-9292-49D8-25F6-EEF096DE3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297" y="1347614"/>
            <a:ext cx="5667103" cy="259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4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A5668-07D8-A4E0-BADA-0CB84C308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4EEB690-E843-6201-4ACE-7BE9F07A97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033ECDC1-67A5-77E0-7121-BE8EB53BE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Fig6B: GAS2L1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DE9B28D-7A2B-E11F-7592-DBB9C24857B4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52D82DE-2446-1396-CD70-6A143F25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21" y="1203598"/>
            <a:ext cx="3276524" cy="251306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F1135EC-122B-1518-F2D0-DB72066B2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911" y="1524000"/>
            <a:ext cx="4783985" cy="219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7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902EF-7501-E612-6C51-360CDDCAF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66539F0-827F-D059-22A4-53F955CC1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122AEBE7-98C1-7ACF-E2E6-ED67B3283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Fig6C: CD19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2783AD6-5D3E-7378-DDEF-FCEF37A9F4EB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75436B-EDCB-CB7A-9947-C0A34B44D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028700"/>
            <a:ext cx="3771900" cy="30861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B55DC55-5302-7694-72C0-789A054D7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412" y="1419622"/>
            <a:ext cx="5149548" cy="236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1D0B6-6423-B650-156B-2C70FE256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03F6617-29C2-905E-47CD-27592BDB35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BF0EF54-6684-9BB3-911A-1772BDE9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E2F1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454B1D-1E8B-0784-1C3B-51F7506D4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731538"/>
            <a:ext cx="8640960" cy="39604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5A814A-CB8E-E257-FC6E-D856BFB6E7F2}"/>
              </a:ext>
            </a:extLst>
          </p:cNvPr>
          <p:cNvSpPr/>
          <p:nvPr/>
        </p:nvSpPr>
        <p:spPr>
          <a:xfrm>
            <a:off x="5713784" y="1147848"/>
            <a:ext cx="226368" cy="3265493"/>
          </a:xfrm>
          <a:prstGeom prst="rect">
            <a:avLst/>
          </a:prstGeom>
          <a:solidFill>
            <a:srgbClr val="20BF54">
              <a:alpha val="1981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7D3766-E29F-E2D1-C22A-38948BE14C3E}"/>
              </a:ext>
            </a:extLst>
          </p:cNvPr>
          <p:cNvSpPr/>
          <p:nvPr/>
        </p:nvSpPr>
        <p:spPr>
          <a:xfrm>
            <a:off x="6361856" y="1147848"/>
            <a:ext cx="226368" cy="3265493"/>
          </a:xfrm>
          <a:prstGeom prst="rect">
            <a:avLst/>
          </a:prstGeom>
          <a:solidFill>
            <a:srgbClr val="20BF5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313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24295</TotalTime>
  <Words>153</Words>
  <Application>Microsoft Macintosh PowerPoint</Application>
  <PresentationFormat>Affichage à l'écran (16:9)</PresentationFormat>
  <Paragraphs>39</Paragraphs>
  <Slides>11</Slides>
  <Notes>11</Notes>
  <HiddenSlides>1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Dosis</vt:lpstr>
      <vt:lpstr>Roboto</vt:lpstr>
      <vt:lpstr>William template</vt:lpstr>
      <vt:lpstr>ZNF768 ChIP-seq analysis</vt:lpstr>
      <vt:lpstr>Présentation PowerPoint</vt:lpstr>
      <vt:lpstr>Series GSE111879 </vt:lpstr>
      <vt:lpstr>Raji</vt:lpstr>
      <vt:lpstr>U2OS</vt:lpstr>
      <vt:lpstr>Fig6A: POLR2E</vt:lpstr>
      <vt:lpstr>Fig6B: GAS2L1</vt:lpstr>
      <vt:lpstr>Fig6C: CD19</vt:lpstr>
      <vt:lpstr>E2F1</vt:lpstr>
      <vt:lpstr>UCSC Tracks</vt:lpstr>
      <vt:lpstr>XXX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Microbial community profiling of human skin microbiome in atopic dermatitis</dc:title>
  <dc:creator>Tav, Christophe /FR</dc:creator>
  <cp:lastModifiedBy>Christophe Tav</cp:lastModifiedBy>
  <cp:revision>2110</cp:revision>
  <cp:lastPrinted>2020-08-24T18:31:03Z</cp:lastPrinted>
  <dcterms:modified xsi:type="dcterms:W3CDTF">2025-02-26T21:32:57Z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